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65" r:id="rId4"/>
    <p:sldId id="258" r:id="rId5"/>
    <p:sldId id="275" r:id="rId6"/>
    <p:sldId id="267" r:id="rId7"/>
    <p:sldId id="268" r:id="rId8"/>
    <p:sldId id="269" r:id="rId9"/>
    <p:sldId id="266" r:id="rId10"/>
    <p:sldId id="259" r:id="rId11"/>
    <p:sldId id="264" r:id="rId12"/>
    <p:sldId id="261" r:id="rId13"/>
    <p:sldId id="276" r:id="rId14"/>
    <p:sldId id="260" r:id="rId15"/>
    <p:sldId id="262" r:id="rId16"/>
    <p:sldId id="273" r:id="rId17"/>
    <p:sldId id="263" r:id="rId18"/>
    <p:sldId id="274" r:id="rId19"/>
    <p:sldId id="270" r:id="rId20"/>
    <p:sldId id="277" r:id="rId21"/>
    <p:sldId id="279" r:id="rId22"/>
    <p:sldId id="278" r:id="rId23"/>
    <p:sldId id="280" r:id="rId24"/>
    <p:sldId id="287" r:id="rId25"/>
    <p:sldId id="272" r:id="rId26"/>
    <p:sldId id="288" r:id="rId27"/>
    <p:sldId id="289" r:id="rId28"/>
    <p:sldId id="291" r:id="rId29"/>
    <p:sldId id="292" r:id="rId30"/>
    <p:sldId id="309" r:id="rId31"/>
    <p:sldId id="290" r:id="rId32"/>
    <p:sldId id="281" r:id="rId33"/>
    <p:sldId id="298" r:id="rId34"/>
    <p:sldId id="306" r:id="rId35"/>
    <p:sldId id="299" r:id="rId36"/>
    <p:sldId id="308" r:id="rId37"/>
    <p:sldId id="307" r:id="rId38"/>
    <p:sldId id="3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8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8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15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8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16-Jul-16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2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8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3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1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2A54C80-263E-416B-A8E0-580EDEADCBDC}" type="datetimeFigureOut">
              <a:rPr lang="en-US" smtClean="0"/>
              <a:t>16-Jul-16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6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0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16-Jul-16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269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4"/>
          <a:stretch/>
        </p:blipFill>
        <p:spPr>
          <a:xfrm>
            <a:off x="104063" y="0"/>
            <a:ext cx="12087937" cy="6851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03" y="2046853"/>
            <a:ext cx="11625256" cy="1475013"/>
          </a:xfrm>
          <a:solidFill>
            <a:schemeClr val="tx1">
              <a:alpha val="73000"/>
            </a:schemeClr>
          </a:solidFill>
          <a:ln>
            <a:noFill/>
          </a:ln>
          <a:effectLst>
            <a:softEdge rad="215900"/>
          </a:effectLst>
        </p:spPr>
        <p:txBody>
          <a:bodyPr anchor="ctr">
            <a:noAutofit/>
          </a:bodyPr>
          <a:lstStyle/>
          <a:p>
            <a:pPr algn="ctr"/>
            <a:r>
              <a:rPr lang="en-US" sz="7200" dirty="0" smtClean="0">
                <a:solidFill>
                  <a:srgbClr val="FFFF00"/>
                </a:solidFill>
              </a:rPr>
              <a:t>Atmospheric Chemistry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4456" y="3152998"/>
            <a:ext cx="5523089" cy="737735"/>
          </a:xfrm>
          <a:solidFill>
            <a:schemeClr val="tx1">
              <a:alpha val="73000"/>
            </a:schemeClr>
          </a:solidFill>
          <a:ln>
            <a:noFill/>
          </a:ln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How reactions influence Our climate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Oxidation and Reduction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093" y="2180496"/>
            <a:ext cx="5782614" cy="393696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OIL RIG</a:t>
            </a:r>
          </a:p>
          <a:p>
            <a:pPr lvl="1"/>
            <a:r>
              <a:rPr lang="en-US" sz="1800" dirty="0" smtClean="0"/>
              <a:t>Oxidation </a:t>
            </a:r>
            <a:r>
              <a:rPr lang="en-US" sz="1800" dirty="0"/>
              <a:t>I</a:t>
            </a:r>
            <a:r>
              <a:rPr lang="en-US" sz="1800" dirty="0" smtClean="0"/>
              <a:t>nvolves </a:t>
            </a:r>
            <a:r>
              <a:rPr lang="en-US" sz="1800" dirty="0"/>
              <a:t>L</a:t>
            </a:r>
            <a:r>
              <a:rPr lang="en-US" sz="1800" dirty="0" smtClean="0"/>
              <a:t>oss</a:t>
            </a:r>
            <a:r>
              <a:rPr lang="en-US" sz="1800" dirty="0" smtClean="0"/>
              <a:t>, Reduction </a:t>
            </a:r>
            <a:r>
              <a:rPr lang="en-US" sz="1800" dirty="0" smtClean="0"/>
              <a:t>Involves </a:t>
            </a:r>
            <a:r>
              <a:rPr lang="en-US" sz="1800" dirty="0" smtClean="0"/>
              <a:t>G</a:t>
            </a:r>
            <a:r>
              <a:rPr lang="en-US" sz="1800" dirty="0" smtClean="0"/>
              <a:t>ain</a:t>
            </a:r>
          </a:p>
          <a:p>
            <a:pPr lvl="1"/>
            <a:r>
              <a:rPr lang="en-US" sz="1800" dirty="0" smtClean="0"/>
              <a:t>Describes loss/gain of electrons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Electronegative elements tend to be oxidizing agents while hydrocarbons tend to get reduced</a:t>
            </a:r>
            <a:endParaRPr lang="en-US" sz="2000" dirty="0" smtClean="0"/>
          </a:p>
        </p:txBody>
      </p:sp>
      <p:pic>
        <p:nvPicPr>
          <p:cNvPr id="4098" name="Picture 2" descr="http://members.chello.nl/r.kuijt/images/en_oxidation_re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59" y="2180497"/>
            <a:ext cx="5557651" cy="416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The Basics of Atmospheric Chemistry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Actually, the Atmosphere is Pretty Acidic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Organic Emissions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54" y="1922854"/>
            <a:ext cx="5245851" cy="221119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VOC’s: Volatile Organic Compounds</a:t>
            </a:r>
          </a:p>
          <a:p>
            <a:pPr lvl="1"/>
            <a:r>
              <a:rPr lang="en-US" sz="1800" dirty="0" smtClean="0"/>
              <a:t>Many subclasses including SVOC’s (</a:t>
            </a:r>
            <a:r>
              <a:rPr lang="en-US" sz="1800" dirty="0" err="1" smtClean="0"/>
              <a:t>semivolatile</a:t>
            </a:r>
            <a:r>
              <a:rPr lang="en-US" sz="1800" dirty="0" smtClean="0"/>
              <a:t>), IVOC’s (intermediate), HOOC’s (highly oxidized), etc.. </a:t>
            </a:r>
          </a:p>
        </p:txBody>
      </p:sp>
      <p:pic>
        <p:nvPicPr>
          <p:cNvPr id="2050" name="Picture 2" descr="https://upload.wikimedia.org/wikipedia/commons/thumb/5/50/Isoprene.svg/200px-Isopre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80" y="4039741"/>
            <a:ext cx="19050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6/69/Alpha-pinen.svg/150px-Alpha-pin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03" y="4825278"/>
            <a:ext cx="1428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42" y="2334722"/>
            <a:ext cx="6081766" cy="3832224"/>
          </a:xfrm>
          <a:prstGeom prst="rect">
            <a:avLst/>
          </a:prstGeom>
        </p:spPr>
      </p:pic>
      <p:pic>
        <p:nvPicPr>
          <p:cNvPr id="2054" name="Picture 6" descr="http://f.tqn.com/y/chemistry/1/S/U/N/2/Anthrace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" y="5491079"/>
            <a:ext cx="2252417" cy="10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2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Inorganic Emissions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9142357" cy="3678303"/>
          </a:xfrm>
        </p:spPr>
        <p:txBody>
          <a:bodyPr>
            <a:noAutofit/>
          </a:bodyPr>
          <a:lstStyle/>
          <a:p>
            <a:r>
              <a:rPr lang="en-US" sz="2400" dirty="0" smtClean="0"/>
              <a:t>NOx</a:t>
            </a:r>
            <a:endParaRPr lang="en-US" sz="2400" dirty="0" smtClean="0"/>
          </a:p>
          <a:p>
            <a:pPr lvl="1"/>
            <a:r>
              <a:rPr lang="en-US" sz="2000" dirty="0" smtClean="0"/>
              <a:t>Comes from incomplete combustion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SOx</a:t>
            </a:r>
          </a:p>
          <a:p>
            <a:pPr lvl="1"/>
            <a:r>
              <a:rPr lang="en-US" sz="2000" dirty="0" smtClean="0"/>
              <a:t>Comes mostly from coal and sulfuric fuel combustion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ClOx and </a:t>
            </a:r>
            <a:r>
              <a:rPr lang="en-US" sz="2400" dirty="0" err="1" smtClean="0"/>
              <a:t>BrOx</a:t>
            </a:r>
            <a:endParaRPr lang="en-US" sz="2400" dirty="0" smtClean="0"/>
          </a:p>
          <a:p>
            <a:pPr lvl="1"/>
            <a:r>
              <a:rPr lang="en-US" sz="2000" dirty="0" smtClean="0"/>
              <a:t>Come from CFC (and brominated chemicals) degradation in the stratosphere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3052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Photolysis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489592"/>
            <a:ext cx="4402932" cy="3678303"/>
          </a:xfrm>
        </p:spPr>
        <p:txBody>
          <a:bodyPr anchor="t">
            <a:normAutofit/>
          </a:bodyPr>
          <a:lstStyle/>
          <a:p>
            <a:r>
              <a:rPr lang="en-US" sz="2000" b="1" dirty="0" smtClean="0"/>
              <a:t>Photolysis</a:t>
            </a:r>
            <a:r>
              <a:rPr lang="en-US" sz="2000" dirty="0" smtClean="0"/>
              <a:t>: breaking with light</a:t>
            </a:r>
          </a:p>
          <a:p>
            <a:pPr lvl="1"/>
            <a:r>
              <a:rPr lang="en-US" sz="1800" dirty="0" smtClean="0"/>
              <a:t>In this course we’ll use it to mean light breaking a chemical bond</a:t>
            </a:r>
            <a:endParaRPr lang="en-US" sz="1800" dirty="0"/>
          </a:p>
        </p:txBody>
      </p:sp>
      <p:pic>
        <p:nvPicPr>
          <p:cNvPr id="15362" name="Picture 2" descr="http://butane.chem.uiuc.edu/pshapley/GenChem2/A4/photolysi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4188513"/>
            <a:ext cx="4751276" cy="158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77" y="1950491"/>
            <a:ext cx="6401837" cy="47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Atmospheric Oxidation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82" y="1807005"/>
            <a:ext cx="11029615" cy="3678303"/>
          </a:xfrm>
        </p:spPr>
        <p:txBody>
          <a:bodyPr anchor="t">
            <a:normAutofit/>
          </a:bodyPr>
          <a:lstStyle/>
          <a:p>
            <a:r>
              <a:rPr lang="en-US" sz="2000" dirty="0" smtClean="0"/>
              <a:t>The atmosphere is a highly oxidizing environment</a:t>
            </a:r>
          </a:p>
          <a:p>
            <a:pPr lvl="1"/>
            <a:r>
              <a:rPr lang="en-US" sz="1800" dirty="0" smtClean="0"/>
              <a:t>The OH Radical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Oxygen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Other oxidants include ozone, HO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and NO</a:t>
            </a:r>
            <a:r>
              <a:rPr lang="en-US" sz="1800" baseline="-25000" dirty="0" smtClean="0"/>
              <a:t>3</a:t>
            </a:r>
          </a:p>
          <a:p>
            <a:pPr lvl="2"/>
            <a:r>
              <a:rPr lang="en-US" sz="1600" dirty="0" smtClean="0"/>
              <a:t>NO3 important at night because photolysis destroys it and is necessary to form OH</a:t>
            </a:r>
            <a:endParaRPr lang="en-US" sz="1600" dirty="0"/>
          </a:p>
        </p:txBody>
      </p:sp>
      <p:pic>
        <p:nvPicPr>
          <p:cNvPr id="16386" name="Picture 2" descr="http://pubs.rsc.org/services/images/RSCpubs.ePlatform.Service.FreeContent.ImageService.svc/ImageService/Articleimage/2016/CS/c5cs00375j/c5cs00375j-s3_hi-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82" y="2669714"/>
            <a:ext cx="5382341" cy="5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cureffi.org/media/2015/04/triplet-vs-singlet-oxyg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7883"/>
          <a:stretch/>
        </p:blipFill>
        <p:spPr bwMode="auto">
          <a:xfrm>
            <a:off x="2478067" y="3569829"/>
            <a:ext cx="3746723" cy="10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mhhe.com/physsci/chemistry/chang7/ssg/graphics/chang7/common/ch09img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10" y="5576357"/>
            <a:ext cx="1841992" cy="8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chemeddl.org/alfresco/d/d/workspace/SpacesStore/a3f3e4ff-80af-483a-8267-fd47454ba9fc/no3_r.png?guest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14" y="5485308"/>
            <a:ext cx="1406139" cy="125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lifeslittleoasis.files.wordpress.com/2012/07/avocado-with-pit-e13099634278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254" y="2998422"/>
            <a:ext cx="4819764" cy="2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5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white"/>
                </a:solidFill>
              </a:rPr>
              <a:t>The Fate of Atmospheric Organics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3" y="2064586"/>
            <a:ext cx="6128701" cy="4452124"/>
          </a:xfrm>
        </p:spPr>
        <p:txBody>
          <a:bodyPr anchor="t">
            <a:normAutofit/>
          </a:bodyPr>
          <a:lstStyle/>
          <a:p>
            <a:r>
              <a:rPr lang="en-US" sz="2000" dirty="0" smtClean="0"/>
              <a:t>Wet Deposition</a:t>
            </a:r>
          </a:p>
          <a:p>
            <a:pPr lvl="1"/>
            <a:r>
              <a:rPr lang="en-US" sz="1800" dirty="0" smtClean="0"/>
              <a:t>Rain and fog scavenge hydrophilic species and rain them out of the atmosphere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Dry Deposition</a:t>
            </a:r>
          </a:p>
          <a:p>
            <a:pPr lvl="1"/>
            <a:r>
              <a:rPr lang="en-US" sz="1800" dirty="0" smtClean="0"/>
              <a:t>Atmospheric species deposit onto surfaces</a:t>
            </a:r>
          </a:p>
          <a:p>
            <a:pPr lvl="1"/>
            <a:endParaRPr lang="en-US" sz="1800" dirty="0" smtClean="0"/>
          </a:p>
          <a:p>
            <a:r>
              <a:rPr lang="en-US" sz="2000" dirty="0"/>
              <a:t>Oxidation to CO</a:t>
            </a:r>
            <a:r>
              <a:rPr lang="en-US" sz="2000" baseline="-25000" dirty="0"/>
              <a:t>2</a:t>
            </a:r>
          </a:p>
          <a:p>
            <a:pPr lvl="1"/>
            <a:r>
              <a:rPr lang="en-US" sz="1800" dirty="0"/>
              <a:t>CO</a:t>
            </a:r>
            <a:r>
              <a:rPr lang="en-US" sz="1800" baseline="-25000" dirty="0"/>
              <a:t>2</a:t>
            </a:r>
            <a:r>
              <a:rPr lang="en-US" sz="1800" dirty="0"/>
              <a:t> is the most reduced form of carbon and is difficult to react </a:t>
            </a:r>
            <a:r>
              <a:rPr lang="en-US" sz="1800" dirty="0" smtClean="0"/>
              <a:t>away</a:t>
            </a:r>
            <a:endParaRPr lang="en-US" sz="1800" dirty="0"/>
          </a:p>
        </p:txBody>
      </p:sp>
      <p:pic>
        <p:nvPicPr>
          <p:cNvPr id="17410" name="Picture 2" descr="http://elte.prompt.hu/sites/default/files/tananyagok/AtmosphericChemistry/images/22b0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04" y="2711256"/>
            <a:ext cx="5772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24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Atmospheric Chemistry is… Complicated</a:t>
            </a:r>
            <a:endParaRPr lang="en-US" sz="3600" dirty="0"/>
          </a:p>
        </p:txBody>
      </p:sp>
      <p:pic>
        <p:nvPicPr>
          <p:cNvPr id="3074" name="Picture 2" descr="http://pubs.rsc.org/services/images/RSCpubs.ePlatform.Service.FreeContent.ImageService.svc/ImageService/Articleimage/2007/CP/b708023a/b708023a-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63" y="1852410"/>
            <a:ext cx="7983873" cy="48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6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Atmospheric Chemistry is… Complicated</a:t>
            </a:r>
            <a:endParaRPr lang="en-US" sz="36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54" y="2072027"/>
            <a:ext cx="5577874" cy="334939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0" y="2072028"/>
            <a:ext cx="4779422" cy="3241600"/>
          </a:xfrm>
          <a:prstGeom prst="rect">
            <a:avLst/>
          </a:prstGeom>
        </p:spPr>
      </p:pic>
      <p:pic>
        <p:nvPicPr>
          <p:cNvPr id="5124" name="Picture 4" descr="https://upload.wikimedia.org/wikipedia/commons/thumb/f/fb/Octane-2D-Skeletal.svg/200px-Octane-2D-Skeleta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06" y="5584308"/>
            <a:ext cx="3836991" cy="8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8517" y="5421420"/>
            <a:ext cx="5407483" cy="1119374"/>
          </a:xfrm>
        </p:spPr>
        <p:txBody>
          <a:bodyPr>
            <a:normAutofit/>
          </a:bodyPr>
          <a:lstStyle/>
          <a:p>
            <a:r>
              <a:rPr lang="en-US" dirty="0" smtClean="0"/>
              <a:t>One emitted species can yield millions of oxidation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Major Catalytic Cycles	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Cycles make the world go ‘round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9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Last Week Recap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86378"/>
            <a:ext cx="11029615" cy="40171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Climate change is driven by the Greenhouse Effect</a:t>
            </a:r>
          </a:p>
          <a:p>
            <a:pPr lvl="1"/>
            <a:r>
              <a:rPr lang="en-US" sz="2000" dirty="0" smtClean="0"/>
              <a:t>Increasing Earth surface temperatures drive ice cap melting and sea level rise</a:t>
            </a:r>
          </a:p>
          <a:p>
            <a:pPr lvl="1"/>
            <a:r>
              <a:rPr lang="en-US" sz="2000" dirty="0" smtClean="0"/>
              <a:t>Warmer oceans increase storm and flooding frequency</a:t>
            </a:r>
          </a:p>
          <a:p>
            <a:pPr lvl="1"/>
            <a:r>
              <a:rPr lang="en-US" sz="2000" dirty="0" smtClean="0"/>
              <a:t>Temperature changes will alter the global food supply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There are hundreds of thousands of greenhouse gases</a:t>
            </a:r>
          </a:p>
          <a:p>
            <a:pPr lvl="1"/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O,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F-gases,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O, Methane, and Ozone are the most </a:t>
            </a:r>
            <a:r>
              <a:rPr lang="en-US" sz="2000" dirty="0" smtClean="0"/>
              <a:t>important</a:t>
            </a:r>
          </a:p>
          <a:p>
            <a:pPr lvl="1"/>
            <a:r>
              <a:rPr lang="en-US" sz="2000" dirty="0" smtClean="0"/>
              <a:t>Greenhouse gases absorb IR radiation and require changing dipoles to do so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288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Chapman </a:t>
            </a:r>
            <a:r>
              <a:rPr lang="en-US" sz="3600" dirty="0" smtClean="0"/>
              <a:t>Chemistry (Stratosphere)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177048" y="3580326"/>
            <a:ext cx="383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See board notes</a:t>
            </a:r>
            <a:endParaRPr lang="en-US" sz="40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49" y="1882217"/>
            <a:ext cx="4885703" cy="47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No</a:t>
            </a:r>
            <a:r>
              <a:rPr lang="en-US" sz="3600" baseline="-25000" dirty="0" err="1" smtClean="0"/>
              <a:t>x</a:t>
            </a:r>
            <a:r>
              <a:rPr lang="en-US" sz="3600" dirty="0" smtClean="0"/>
              <a:t> </a:t>
            </a:r>
            <a:r>
              <a:rPr lang="en-US" sz="3600" dirty="0" smtClean="0"/>
              <a:t>Cycles (Trop + Strat)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177048" y="3580326"/>
            <a:ext cx="383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See board notes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5085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Ho</a:t>
            </a:r>
            <a:r>
              <a:rPr lang="en-US" sz="3600" baseline="-25000" dirty="0" err="1" smtClean="0"/>
              <a:t>x</a:t>
            </a:r>
            <a:r>
              <a:rPr lang="en-US" sz="3600" dirty="0" smtClean="0"/>
              <a:t> </a:t>
            </a:r>
            <a:r>
              <a:rPr lang="en-US" sz="3600" dirty="0" smtClean="0"/>
              <a:t>Cycles (Trop + </a:t>
            </a:r>
            <a:r>
              <a:rPr lang="en-US" sz="3600" dirty="0" err="1" smtClean="0"/>
              <a:t>StRAT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177048" y="3580326"/>
            <a:ext cx="383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See board notes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9442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Clo</a:t>
            </a:r>
            <a:r>
              <a:rPr lang="en-US" sz="3600" baseline="-25000" dirty="0" err="1" smtClean="0"/>
              <a:t>x</a:t>
            </a:r>
            <a:r>
              <a:rPr lang="en-US" sz="3600" dirty="0" smtClean="0"/>
              <a:t> and </a:t>
            </a:r>
            <a:r>
              <a:rPr lang="en-US" sz="3600" dirty="0" err="1" smtClean="0"/>
              <a:t>Bro</a:t>
            </a:r>
            <a:r>
              <a:rPr lang="en-US" sz="3600" baseline="-25000" dirty="0" err="1" smtClean="0"/>
              <a:t>x</a:t>
            </a:r>
            <a:r>
              <a:rPr lang="en-US" sz="3600" dirty="0" smtClean="0"/>
              <a:t> </a:t>
            </a:r>
            <a:r>
              <a:rPr lang="en-US" sz="3600" dirty="0" smtClean="0"/>
              <a:t>Cycles (Stratosphere)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177048" y="3580326"/>
            <a:ext cx="383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See board notes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508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Combined Cycles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8" y="2021796"/>
            <a:ext cx="6335009" cy="4591691"/>
          </a:xfrm>
          <a:prstGeom prst="rect">
            <a:avLst/>
          </a:prstGeom>
        </p:spPr>
      </p:pic>
      <p:pic>
        <p:nvPicPr>
          <p:cNvPr id="18434" name="Picture 2" descr="Tropospheric Ozone Flow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00" y="2157210"/>
            <a:ext cx="5124763" cy="427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7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The Ozone Hole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 smell a </a:t>
            </a:r>
            <a:r>
              <a:rPr lang="en-US" dirty="0" smtClean="0"/>
              <a:t>Nobel </a:t>
            </a:r>
            <a:r>
              <a:rPr lang="en-US" dirty="0" smtClean="0"/>
              <a:t>prize…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Ozone Layer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00" y="1977831"/>
            <a:ext cx="3181082" cy="4677504"/>
          </a:xfrm>
        </p:spPr>
        <p:txBody>
          <a:bodyPr/>
          <a:lstStyle/>
          <a:p>
            <a:r>
              <a:rPr lang="en-US" dirty="0" smtClean="0"/>
              <a:t>The ozone layer protects the surface from harmful UV radiation</a:t>
            </a:r>
          </a:p>
          <a:p>
            <a:endParaRPr lang="en-US" dirty="0"/>
          </a:p>
          <a:p>
            <a:r>
              <a:rPr lang="en-US" dirty="0" smtClean="0"/>
              <a:t>UV radiation can mutate DNA and kill cells</a:t>
            </a:r>
          </a:p>
          <a:p>
            <a:endParaRPr lang="en-US" dirty="0"/>
          </a:p>
          <a:p>
            <a:r>
              <a:rPr lang="en-US" dirty="0" smtClean="0"/>
              <a:t>The ozone layer is not just a blanket of ozone, it’s more of a region with a high ozone concentration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116" y="1910165"/>
            <a:ext cx="8023538" cy="47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Ozone Hole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" y="2429457"/>
            <a:ext cx="3232598" cy="3678303"/>
          </a:xfrm>
        </p:spPr>
        <p:txBody>
          <a:bodyPr/>
          <a:lstStyle/>
          <a:p>
            <a:r>
              <a:rPr lang="en-US" dirty="0" smtClean="0"/>
              <a:t>The ozone hole(s) is/are located above the South Pole and sometimes the North Pole.</a:t>
            </a:r>
          </a:p>
          <a:p>
            <a:endParaRPr lang="en-US" dirty="0"/>
          </a:p>
          <a:p>
            <a:r>
              <a:rPr lang="en-US" dirty="0" smtClean="0"/>
              <a:t>The poles are the only places cold enough for catalytic ozone destruction.</a:t>
            </a:r>
          </a:p>
        </p:txBody>
      </p:sp>
      <p:pic>
        <p:nvPicPr>
          <p:cNvPr id="5122" name="Picture 2" descr="http://seawifs.gsfc.nasa.gov/OCEAN_PLANET/IMAGES/ozone_79_92_litt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4" y="2180496"/>
            <a:ext cx="8403969" cy="42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5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Polar Vortex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91" y="702156"/>
            <a:ext cx="6875334" cy="586393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4055202" cy="3678303"/>
          </a:xfrm>
        </p:spPr>
        <p:txBody>
          <a:bodyPr/>
          <a:lstStyle/>
          <a:p>
            <a:r>
              <a:rPr lang="en-US" dirty="0" smtClean="0"/>
              <a:t>Atmospheric dynamics (aka wind) create a vortex over the poles</a:t>
            </a:r>
          </a:p>
          <a:p>
            <a:endParaRPr lang="en-US" dirty="0"/>
          </a:p>
          <a:p>
            <a:r>
              <a:rPr lang="en-US" dirty="0" smtClean="0"/>
              <a:t>This vortex essentially cuts the atmosphere directly over the poles from the rest of the stratosphere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9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Polar Stratospheric Clouds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705" y="1536662"/>
            <a:ext cx="8640081" cy="1082378"/>
          </a:xfrm>
        </p:spPr>
        <p:txBody>
          <a:bodyPr/>
          <a:lstStyle/>
          <a:p>
            <a:r>
              <a:rPr lang="en-US" dirty="0" smtClean="0"/>
              <a:t>Polar stratospheric clouds are made of ice and (usually) nitric and/or sulfuric acid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"/>
          <a:stretch/>
        </p:blipFill>
        <p:spPr>
          <a:xfrm>
            <a:off x="1373160" y="2439746"/>
            <a:ext cx="4874338" cy="44182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48" y="2077851"/>
            <a:ext cx="3741816" cy="47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Chemistry Refresher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Nothing is Ever quite as refreshing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“de-NOx-</a:t>
            </a:r>
            <a:r>
              <a:rPr lang="en-US" sz="3600" dirty="0" err="1" smtClean="0"/>
              <a:t>ification</a:t>
            </a:r>
            <a:r>
              <a:rPr lang="en-US" sz="3600" dirty="0" smtClean="0"/>
              <a:t>” of the Stratosphere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956" y="1831865"/>
            <a:ext cx="7944624" cy="1082378"/>
          </a:xfrm>
        </p:spPr>
        <p:txBody>
          <a:bodyPr/>
          <a:lstStyle/>
          <a:p>
            <a:r>
              <a:rPr lang="en-US" dirty="0" smtClean="0"/>
              <a:t>PSC’s collect NOx in the form of HNO3 and then settle out of the atmosphere</a:t>
            </a:r>
          </a:p>
          <a:p>
            <a:r>
              <a:rPr lang="en-US" dirty="0" smtClean="0"/>
              <a:t>This increases the importance </a:t>
            </a:r>
            <a:r>
              <a:rPr lang="en-US" dirty="0" smtClean="0"/>
              <a:t>of other ozone destroying cycles…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17" y="2798334"/>
            <a:ext cx="5753903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Win a Nobel Prize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47" y="2145766"/>
            <a:ext cx="9518505" cy="40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One More Catalytic Cycle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177048" y="3580326"/>
            <a:ext cx="383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See board notes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881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Ozone Hole Formation Timeline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96" y="1852247"/>
            <a:ext cx="3978007" cy="48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0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Montreal Protocol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918952"/>
            <a:ext cx="4866570" cy="4546242"/>
          </a:xfrm>
        </p:spPr>
        <p:txBody>
          <a:bodyPr/>
          <a:lstStyle/>
          <a:p>
            <a:r>
              <a:rPr lang="en-US" dirty="0" smtClean="0"/>
              <a:t>The Montreal Protocol </a:t>
            </a:r>
            <a:r>
              <a:rPr lang="en-US" dirty="0" smtClean="0"/>
              <a:t>(1987) and its subsequent amendments are U.N. resolutions designed to phase out CFC, HFC, and HCFC emissions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first universally ratified treaties in </a:t>
            </a:r>
            <a:r>
              <a:rPr lang="en-US" dirty="0" smtClean="0"/>
              <a:t>United Nations history</a:t>
            </a:r>
          </a:p>
          <a:p>
            <a:endParaRPr lang="en-US" dirty="0" smtClean="0"/>
          </a:p>
          <a:p>
            <a:r>
              <a:rPr lang="en-US" dirty="0" smtClean="0"/>
              <a:t>The former Secretary General of the U.N</a:t>
            </a:r>
            <a:r>
              <a:rPr lang="en-US" dirty="0"/>
              <a:t>. Kofi Annan quoted as saying that "perhaps the single most successful international agreement to date has been the Montreal </a:t>
            </a:r>
            <a:r>
              <a:rPr lang="en-US" dirty="0" smtClean="0"/>
              <a:t>Protocol."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0" y="1826324"/>
            <a:ext cx="6002695" cy="49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Hole is Shrinking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24" y="1886119"/>
            <a:ext cx="7493151" cy="48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“A </a:t>
            </a:r>
            <a:r>
              <a:rPr lang="en-US" sz="3600" dirty="0" smtClean="0"/>
              <a:t>World Avoided”</a:t>
            </a:r>
            <a:endParaRPr lang="en-US" sz="3600" dirty="0"/>
          </a:p>
        </p:txBody>
      </p:sp>
      <p:pic>
        <p:nvPicPr>
          <p:cNvPr id="4" name="WorldAvoided-540-MASTER_hig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579" y="1859252"/>
            <a:ext cx="8700842" cy="4894356"/>
          </a:xfrm>
        </p:spPr>
      </p:pic>
    </p:spTree>
    <p:extLst>
      <p:ext uri="{BB962C8B-B14F-4D97-AF65-F5344CB8AC3E}">
        <p14:creationId xmlns:p14="http://schemas.microsoft.com/office/powerpoint/2010/main" val="329211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08971"/>
            <a:ext cx="11029616" cy="1013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Scientific Prediction Helped avoid disaster</a:t>
            </a:r>
            <a:endParaRPr lang="en-US" sz="3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89" y="1532782"/>
            <a:ext cx="7592485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9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Humans Might </a:t>
            </a:r>
            <a:r>
              <a:rPr lang="en-US" sz="3600" dirty="0" smtClean="0"/>
              <a:t>Ruin It Again…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31" y="1859821"/>
            <a:ext cx="5158111" cy="4677504"/>
          </a:xfrm>
        </p:spPr>
        <p:txBody>
          <a:bodyPr/>
          <a:lstStyle/>
          <a:p>
            <a:r>
              <a:rPr lang="en-US" dirty="0" smtClean="0"/>
              <a:t>Geoengineering might be necessary and would </a:t>
            </a:r>
            <a:r>
              <a:rPr lang="en-US" dirty="0" smtClean="0"/>
              <a:t>hurt </a:t>
            </a:r>
            <a:r>
              <a:rPr lang="en-US" dirty="0" smtClean="0"/>
              <a:t>ozone layer</a:t>
            </a:r>
          </a:p>
          <a:p>
            <a:endParaRPr lang="en-US" sz="1600" dirty="0"/>
          </a:p>
          <a:p>
            <a:r>
              <a:rPr lang="en-US" dirty="0" smtClean="0"/>
              <a:t>Increasing temperatures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Increasing tropospheric temperatures decrease stratospheric temperatures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 err="1" smtClean="0"/>
              <a:t>strat</a:t>
            </a:r>
            <a:r>
              <a:rPr lang="en-US" dirty="0" smtClean="0"/>
              <a:t>. </a:t>
            </a:r>
            <a:r>
              <a:rPr lang="en-US" dirty="0"/>
              <a:t>t</a:t>
            </a:r>
            <a:r>
              <a:rPr lang="en-US" dirty="0" smtClean="0"/>
              <a:t>emperatures increase the probability of PSC’s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smtClean="0"/>
              <a:t>NOx </a:t>
            </a:r>
            <a:r>
              <a:rPr lang="en-US" dirty="0" smtClean="0"/>
              <a:t>in the </a:t>
            </a:r>
            <a:r>
              <a:rPr lang="en-US" dirty="0" smtClean="0"/>
              <a:t>stratosphere?</a:t>
            </a:r>
          </a:p>
          <a:p>
            <a:pPr lvl="1"/>
            <a:r>
              <a:rPr lang="en-US" dirty="0" smtClean="0"/>
              <a:t>Increased NOx for stratospheric airplanes could further deplete ozone.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47546"/>
          <a:stretch>
            <a:fillRect/>
          </a:stretch>
        </p:blipFill>
        <p:spPr bwMode="auto">
          <a:xfrm>
            <a:off x="5529195" y="2824439"/>
            <a:ext cx="633412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573770" y="2503764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Baseline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8696258" y="2503764"/>
            <a:ext cx="2503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With Geoengineering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0291695" y="5686532"/>
            <a:ext cx="1571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Calibri" panose="020F0502020204030204" pitchFamily="34" charset="0"/>
              </a:rPr>
              <a:t>[</a:t>
            </a:r>
            <a:r>
              <a:rPr lang="en-US" altLang="en-US" sz="1400" b="0" dirty="0" err="1">
                <a:latin typeface="Calibri" panose="020F0502020204030204" pitchFamily="34" charset="0"/>
              </a:rPr>
              <a:t>Rasch</a:t>
            </a:r>
            <a:r>
              <a:rPr lang="en-US" altLang="en-US" sz="1400" b="0" dirty="0">
                <a:latin typeface="Calibri" panose="020F0502020204030204" pitchFamily="34" charset="0"/>
              </a:rPr>
              <a:t> et al., 2008]</a:t>
            </a:r>
          </a:p>
        </p:txBody>
      </p:sp>
    </p:spTree>
    <p:extLst>
      <p:ext uri="{BB962C8B-B14F-4D97-AF65-F5344CB8AC3E}">
        <p14:creationId xmlns:p14="http://schemas.microsoft.com/office/powerpoint/2010/main" val="427444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Important Elements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16103"/>
            <a:ext cx="11029615" cy="4503639"/>
          </a:xfrm>
        </p:spPr>
        <p:txBody>
          <a:bodyPr anchor="t">
            <a:normAutofit/>
          </a:bodyPr>
          <a:lstStyle/>
          <a:p>
            <a:r>
              <a:rPr lang="en-US" sz="2400" dirty="0" smtClean="0"/>
              <a:t>CHON</a:t>
            </a:r>
          </a:p>
          <a:p>
            <a:pPr lvl="1"/>
            <a:r>
              <a:rPr lang="en-US" sz="2000" dirty="0" smtClean="0"/>
              <a:t>Carbon, hydrogen, oxygen, and nitrogen are the most prevalent elements in the atmosphere</a:t>
            </a:r>
          </a:p>
          <a:p>
            <a:pPr lvl="1"/>
            <a:r>
              <a:rPr lang="en-US" sz="2000" dirty="0" smtClean="0"/>
              <a:t>Considered to be the major organic elements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                                                               </a:t>
            </a:r>
            <a:r>
              <a:rPr lang="en-US" sz="4000" dirty="0" smtClean="0"/>
              <a:t> =</a:t>
            </a:r>
          </a:p>
          <a:p>
            <a:pPr marL="324000" lvl="1" indent="0">
              <a:buNone/>
            </a:pPr>
            <a:endParaRPr lang="en-US" sz="1200" dirty="0" smtClean="0"/>
          </a:p>
          <a:p>
            <a:pPr marL="324000" lvl="1" indent="0">
              <a:buNone/>
            </a:pPr>
            <a:endParaRPr lang="en-US" sz="1800" dirty="0"/>
          </a:p>
          <a:p>
            <a:r>
              <a:rPr lang="en-US" sz="2400" dirty="0" smtClean="0"/>
              <a:t>Halogens</a:t>
            </a:r>
          </a:p>
          <a:p>
            <a:pPr lvl="1"/>
            <a:r>
              <a:rPr lang="en-US" sz="2000" dirty="0" smtClean="0"/>
              <a:t>Chlorine and bromine are important for ozone destruction</a:t>
            </a:r>
          </a:p>
        </p:txBody>
      </p:sp>
      <p:pic>
        <p:nvPicPr>
          <p:cNvPr id="4098" name="Picture 2" descr="http://dl.clackamas.edu/ch106-05/images/str5l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3" y="3672596"/>
            <a:ext cx="4337772" cy="16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.tqn.com/y/chemistry/1/S/j/K/1/L-lys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20" y="3654567"/>
            <a:ext cx="3237919" cy="14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5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Volatility and Vapor Pressure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4354"/>
            <a:ext cx="5433241" cy="434909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Vapor </a:t>
            </a:r>
            <a:r>
              <a:rPr lang="en-US" sz="2400" dirty="0" smtClean="0"/>
              <a:t>Pressure</a:t>
            </a:r>
          </a:p>
          <a:p>
            <a:pPr lvl="1"/>
            <a:r>
              <a:rPr lang="en-US" sz="2000" dirty="0" smtClean="0"/>
              <a:t>The pressure that a vapor exerts at equilibrium over the surface of a liquid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Henry’s </a:t>
            </a:r>
            <a:r>
              <a:rPr lang="en-US" sz="2400" dirty="0" smtClean="0"/>
              <a:t>Law</a:t>
            </a:r>
          </a:p>
          <a:p>
            <a:pPr lvl="1"/>
            <a:r>
              <a:rPr lang="en-US" sz="2000" dirty="0" smtClean="0"/>
              <a:t>Describes how the vapor pressure of a gas over a liquid is directly proportional to the concentration of the gas in that liquid</a:t>
            </a:r>
          </a:p>
          <a:p>
            <a:pPr lvl="1"/>
            <a:r>
              <a:rPr lang="en-US" sz="2000" dirty="0" smtClean="0"/>
              <a:t>k = Henry’s Law Constant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907" y="1984354"/>
            <a:ext cx="4918284" cy="381005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47" y="5849314"/>
            <a:ext cx="2924583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Chemical Reactions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646" y="1906073"/>
            <a:ext cx="6487044" cy="44818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Chemical r</a:t>
            </a:r>
            <a:r>
              <a:rPr lang="en-US" sz="2000" dirty="0" smtClean="0"/>
              <a:t>eactions involve two or more molecules interacting to form molecules with new chemical and physical properties</a:t>
            </a:r>
          </a:p>
          <a:p>
            <a:endParaRPr lang="en-US" sz="2000" dirty="0"/>
          </a:p>
          <a:p>
            <a:r>
              <a:rPr lang="en-US" sz="2000" dirty="0" smtClean="0"/>
              <a:t>Mass and energy are conserved throughout reactions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00B050"/>
                </a:solidFill>
              </a:rPr>
              <a:t>Kinetics</a:t>
            </a:r>
            <a:r>
              <a:rPr lang="en-US" sz="2000" dirty="0" smtClean="0"/>
              <a:t>: describe how fast reactions occur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Thermodynamics</a:t>
            </a:r>
            <a:r>
              <a:rPr lang="en-US" sz="2000" dirty="0" smtClean="0"/>
              <a:t>: describe whether a reaction will occur</a:t>
            </a:r>
            <a:endParaRPr lang="en-US" sz="2000" dirty="0" smtClean="0"/>
          </a:p>
        </p:txBody>
      </p:sp>
      <p:pic>
        <p:nvPicPr>
          <p:cNvPr id="3074" name="Picture 2" descr="http://www.mikeblaber.org/oldwine/chm1045/notes/Stoich/Equation/coef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7" y="2101655"/>
            <a:ext cx="4722997" cy="346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6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Catalysts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450952"/>
            <a:ext cx="11029615" cy="367830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Catalyst</a:t>
            </a:r>
            <a:r>
              <a:rPr lang="en-US" sz="2000" dirty="0" smtClean="0"/>
              <a:t>: a species that alters the rate of a chemical reaction but is ultimately neither created nor 				destroyed as a part of the reaction</a:t>
            </a:r>
          </a:p>
          <a:p>
            <a:endParaRPr lang="en-US" sz="2000" dirty="0" smtClean="0"/>
          </a:p>
          <a:p>
            <a:r>
              <a:rPr lang="en-US" sz="2000" dirty="0" smtClean="0"/>
              <a:t>Catalysts can either lower or raise the activation energy of a reaction</a:t>
            </a:r>
          </a:p>
          <a:p>
            <a:endParaRPr lang="en-US" sz="2000" dirty="0"/>
          </a:p>
          <a:p>
            <a:r>
              <a:rPr lang="en-US" sz="2000" dirty="0" smtClean="0"/>
              <a:t>See board notes for more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274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Radicals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854558"/>
            <a:ext cx="11029615" cy="3515932"/>
          </a:xfrm>
        </p:spPr>
        <p:txBody>
          <a:bodyPr anchor="t">
            <a:normAutofit/>
          </a:bodyPr>
          <a:lstStyle/>
          <a:p>
            <a:r>
              <a:rPr lang="en-US" sz="2000" dirty="0" smtClean="0"/>
              <a:t>The Octet Rule</a:t>
            </a:r>
          </a:p>
          <a:p>
            <a:pPr lvl="1"/>
            <a:r>
              <a:rPr lang="en-US" sz="1800" dirty="0" smtClean="0"/>
              <a:t>Each atom in a molecule would like to have 8 electrons in its valence electron shell</a:t>
            </a:r>
          </a:p>
          <a:p>
            <a:pPr lvl="1"/>
            <a:endParaRPr lang="en-US" sz="2400" dirty="0" smtClean="0"/>
          </a:p>
          <a:p>
            <a:pPr marL="324000" lvl="1" indent="0">
              <a:buNone/>
            </a:pPr>
            <a:endParaRPr lang="en-US" sz="1800" dirty="0" smtClean="0"/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2000" dirty="0" smtClean="0"/>
          </a:p>
          <a:p>
            <a:r>
              <a:rPr lang="en-US" sz="2000" dirty="0" smtClean="0"/>
              <a:t>Radicals are molecules and atoms that contain unpaired electrons</a:t>
            </a:r>
          </a:p>
          <a:p>
            <a:pPr lvl="1"/>
            <a:r>
              <a:rPr lang="en-US" sz="1800" dirty="0" smtClean="0"/>
              <a:t>Radicals do not subscribe to the octet rule and are thus highly reactive</a:t>
            </a:r>
          </a:p>
        </p:txBody>
      </p:sp>
      <p:pic>
        <p:nvPicPr>
          <p:cNvPr id="1026" name="Picture 2" descr="http://1.bp.blogspot.com/-Fv0Y5MhU6_8/UBgnrVkXBuI/AAAAAAAAA3E/I9iG56px0E8/s1600/h2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b="3050"/>
          <a:stretch/>
        </p:blipFill>
        <p:spPr bwMode="auto">
          <a:xfrm>
            <a:off x="3203653" y="2739813"/>
            <a:ext cx="5250152" cy="147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.tqn.com/y/chemistry/1/L/1/e/1/NO2_D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21" y="5370490"/>
            <a:ext cx="2419953" cy="13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hemeddl.org/alfresco/d/d/workspace/SpacesStore/5eea9eab-0805-4dee-b2f0-e51da378db83/oh_radical.png?guest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23" y="5509092"/>
            <a:ext cx="2598847" cy="10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7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Acids and Bases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75" y="2478794"/>
            <a:ext cx="5034000" cy="367830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Acids: donate protons (hydrogen ions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Sour</a:t>
            </a:r>
            <a:endParaRPr lang="en-US" sz="1800" dirty="0" smtClean="0"/>
          </a:p>
          <a:p>
            <a:r>
              <a:rPr lang="en-US" sz="2000" dirty="0" smtClean="0"/>
              <a:t>Bases: </a:t>
            </a:r>
            <a:r>
              <a:rPr lang="en-US" sz="2000" dirty="0" smtClean="0"/>
              <a:t>donate OH- (hydroxide ions)</a:t>
            </a:r>
          </a:p>
          <a:p>
            <a:pPr lvl="1"/>
            <a:r>
              <a:rPr lang="en-US" sz="1800" dirty="0" smtClean="0"/>
              <a:t>Slippery and bitter</a:t>
            </a:r>
          </a:p>
          <a:p>
            <a:endParaRPr lang="en-US" sz="2000" dirty="0"/>
          </a:p>
          <a:p>
            <a:r>
              <a:rPr lang="en-US" sz="2400" dirty="0" smtClean="0"/>
              <a:t>When acids and bases combine, they form water and salt.</a:t>
            </a:r>
            <a:endParaRPr lang="en-US" sz="2400" dirty="0"/>
          </a:p>
        </p:txBody>
      </p:sp>
      <p:pic>
        <p:nvPicPr>
          <p:cNvPr id="1026" name="Picture 2" descr="http://classes.midlandstech.edu/carterp/Courses/bio225/chap02/figure_02_06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19" y="2375203"/>
            <a:ext cx="6132799" cy="378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94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10919</TotalTime>
  <Words>902</Words>
  <Application>Microsoft Office PowerPoint</Application>
  <PresentationFormat>Widescreen</PresentationFormat>
  <Paragraphs>162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Gill Sans MT</vt:lpstr>
      <vt:lpstr>Helvetica</vt:lpstr>
      <vt:lpstr>Wingdings 2</vt:lpstr>
      <vt:lpstr>Dividend</vt:lpstr>
      <vt:lpstr>Atmospheric Chemistry</vt:lpstr>
      <vt:lpstr>Last Week Recap</vt:lpstr>
      <vt:lpstr>Chemistry Refresher</vt:lpstr>
      <vt:lpstr>Important Elements</vt:lpstr>
      <vt:lpstr>Volatility and Vapor Pressure</vt:lpstr>
      <vt:lpstr>Chemical Reactions</vt:lpstr>
      <vt:lpstr>Catalysts</vt:lpstr>
      <vt:lpstr>Radicals</vt:lpstr>
      <vt:lpstr>Acids and Bases</vt:lpstr>
      <vt:lpstr>Oxidation and Reduction</vt:lpstr>
      <vt:lpstr>The Basics of Atmospheric Chemistry</vt:lpstr>
      <vt:lpstr>Organic Emissions</vt:lpstr>
      <vt:lpstr>Inorganic Emissions</vt:lpstr>
      <vt:lpstr>Photolysis</vt:lpstr>
      <vt:lpstr>Atmospheric Oxidation</vt:lpstr>
      <vt:lpstr>The Fate of Atmospheric Organics</vt:lpstr>
      <vt:lpstr>Atmospheric Chemistry is… Complicated</vt:lpstr>
      <vt:lpstr>Atmospheric Chemistry is… Complicated</vt:lpstr>
      <vt:lpstr>Major Catalytic Cycles </vt:lpstr>
      <vt:lpstr>Chapman Chemistry (Stratosphere)</vt:lpstr>
      <vt:lpstr>Nox Cycles (Trop + Strat)</vt:lpstr>
      <vt:lpstr>Hox Cycles (Trop + StRAT)</vt:lpstr>
      <vt:lpstr>Clox and Brox Cycles (Stratosphere)</vt:lpstr>
      <vt:lpstr>Combined Cycles</vt:lpstr>
      <vt:lpstr>The Ozone Hole</vt:lpstr>
      <vt:lpstr>The Ozone Layer</vt:lpstr>
      <vt:lpstr>The Ozone Hole</vt:lpstr>
      <vt:lpstr>The Polar Vortex</vt:lpstr>
      <vt:lpstr>Polar Stratospheric Clouds</vt:lpstr>
      <vt:lpstr>The “de-NOx-ification” of the Stratosphere</vt:lpstr>
      <vt:lpstr>How To Win a Nobel Prize</vt:lpstr>
      <vt:lpstr>One More Catalytic Cycle</vt:lpstr>
      <vt:lpstr>Ozone Hole Formation Timeline</vt:lpstr>
      <vt:lpstr>The Montreal Protocol</vt:lpstr>
      <vt:lpstr>The Hole is Shrinking</vt:lpstr>
      <vt:lpstr>“A World Avoided”</vt:lpstr>
      <vt:lpstr>Scientific Prediction Helped avoid disaster</vt:lpstr>
      <vt:lpstr>Humans Might Ruin It Again…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Moss</dc:creator>
  <cp:lastModifiedBy>Josh Moss</cp:lastModifiedBy>
  <cp:revision>139</cp:revision>
  <dcterms:created xsi:type="dcterms:W3CDTF">2016-06-22T14:54:12Z</dcterms:created>
  <dcterms:modified xsi:type="dcterms:W3CDTF">2016-07-17T21:18:25Z</dcterms:modified>
</cp:coreProperties>
</file>